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38700" cy="42976800"/>
  <p:notesSz cx="6858000" cy="9144000"/>
  <p:defaultTextStyle>
    <a:defPPr>
      <a:defRPr lang="en-US"/>
    </a:defPPr>
    <a:lvl1pPr marL="0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1827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3654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5481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7309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9136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50963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42790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34617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36">
          <p15:clr>
            <a:srgbClr val="A4A3A4"/>
          </p15:clr>
        </p15:guide>
        <p15:guide id="2" pos="95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99F3"/>
    <a:srgbClr val="4BC96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98"/>
  </p:normalViewPr>
  <p:slideViewPr>
    <p:cSldViewPr>
      <p:cViewPr>
        <p:scale>
          <a:sx n="45" d="100"/>
          <a:sy n="45" d="100"/>
        </p:scale>
        <p:origin x="2216" y="-4384"/>
      </p:cViewPr>
      <p:guideLst>
        <p:guide orient="horz" pos="13536"/>
        <p:guide pos="95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903" y="13350666"/>
            <a:ext cx="25702895" cy="92121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805" y="24353520"/>
            <a:ext cx="21167090" cy="109829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9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83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75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67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59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50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34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1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8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499385" y="10783996"/>
            <a:ext cx="22500533" cy="2297965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97787" y="10783996"/>
            <a:ext cx="66997620" cy="2297965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1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649" y="27616576"/>
            <a:ext cx="25702895" cy="8535670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649" y="18215405"/>
            <a:ext cx="25702895" cy="9401172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91827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83654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7548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673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5913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5096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4279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346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3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7785" y="62843628"/>
            <a:ext cx="44749076" cy="17773692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50840" y="62843628"/>
            <a:ext cx="44749076" cy="17773692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0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935" y="1721065"/>
            <a:ext cx="27214830" cy="7162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935" y="9620042"/>
            <a:ext cx="13360677" cy="4009175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1827" indent="0">
              <a:buNone/>
              <a:defRPr sz="9200" b="1"/>
            </a:lvl2pPr>
            <a:lvl3pPr marL="4183654" indent="0">
              <a:buNone/>
              <a:defRPr sz="8200" b="1"/>
            </a:lvl3pPr>
            <a:lvl4pPr marL="6275481" indent="0">
              <a:buNone/>
              <a:defRPr sz="7300" b="1"/>
            </a:lvl4pPr>
            <a:lvl5pPr marL="8367309" indent="0">
              <a:buNone/>
              <a:defRPr sz="7300" b="1"/>
            </a:lvl5pPr>
            <a:lvl6pPr marL="10459136" indent="0">
              <a:buNone/>
              <a:defRPr sz="7300" b="1"/>
            </a:lvl6pPr>
            <a:lvl7pPr marL="12550963" indent="0">
              <a:buNone/>
              <a:defRPr sz="7300" b="1"/>
            </a:lvl7pPr>
            <a:lvl8pPr marL="14642790" indent="0">
              <a:buNone/>
              <a:defRPr sz="7300" b="1"/>
            </a:lvl8pPr>
            <a:lvl9pPr marL="16734617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935" y="13629217"/>
            <a:ext cx="13360677" cy="24761405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0841" y="9620042"/>
            <a:ext cx="13365925" cy="4009175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1827" indent="0">
              <a:buNone/>
              <a:defRPr sz="9200" b="1"/>
            </a:lvl2pPr>
            <a:lvl3pPr marL="4183654" indent="0">
              <a:buNone/>
              <a:defRPr sz="8200" b="1"/>
            </a:lvl3pPr>
            <a:lvl4pPr marL="6275481" indent="0">
              <a:buNone/>
              <a:defRPr sz="7300" b="1"/>
            </a:lvl4pPr>
            <a:lvl5pPr marL="8367309" indent="0">
              <a:buNone/>
              <a:defRPr sz="7300" b="1"/>
            </a:lvl5pPr>
            <a:lvl6pPr marL="10459136" indent="0">
              <a:buNone/>
              <a:defRPr sz="7300" b="1"/>
            </a:lvl6pPr>
            <a:lvl7pPr marL="12550963" indent="0">
              <a:buNone/>
              <a:defRPr sz="7300" b="1"/>
            </a:lvl7pPr>
            <a:lvl8pPr marL="14642790" indent="0">
              <a:buNone/>
              <a:defRPr sz="7300" b="1"/>
            </a:lvl8pPr>
            <a:lvl9pPr marL="16734617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0841" y="13629217"/>
            <a:ext cx="13365925" cy="24761405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4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2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07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937" y="1711113"/>
            <a:ext cx="9948324" cy="7282180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492" y="1711117"/>
            <a:ext cx="16904273" cy="36679508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937" y="8993297"/>
            <a:ext cx="9948324" cy="29397328"/>
          </a:xfrm>
        </p:spPr>
        <p:txBody>
          <a:bodyPr/>
          <a:lstStyle>
            <a:lvl1pPr marL="0" indent="0">
              <a:buNone/>
              <a:defRPr sz="6400"/>
            </a:lvl1pPr>
            <a:lvl2pPr marL="2091827" indent="0">
              <a:buNone/>
              <a:defRPr sz="5500"/>
            </a:lvl2pPr>
            <a:lvl3pPr marL="4183654" indent="0">
              <a:buNone/>
              <a:defRPr sz="4600"/>
            </a:lvl3pPr>
            <a:lvl4pPr marL="6275481" indent="0">
              <a:buNone/>
              <a:defRPr sz="4100"/>
            </a:lvl4pPr>
            <a:lvl5pPr marL="8367309" indent="0">
              <a:buNone/>
              <a:defRPr sz="4100"/>
            </a:lvl5pPr>
            <a:lvl6pPr marL="10459136" indent="0">
              <a:buNone/>
              <a:defRPr sz="4100"/>
            </a:lvl6pPr>
            <a:lvl7pPr marL="12550963" indent="0">
              <a:buNone/>
              <a:defRPr sz="4100"/>
            </a:lvl7pPr>
            <a:lvl8pPr marL="14642790" indent="0">
              <a:buNone/>
              <a:defRPr sz="4100"/>
            </a:lvl8pPr>
            <a:lvl9pPr marL="16734617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2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997" y="30083760"/>
            <a:ext cx="18143220" cy="3551558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26997" y="3840057"/>
            <a:ext cx="18143220" cy="25786080"/>
          </a:xfrm>
        </p:spPr>
        <p:txBody>
          <a:bodyPr/>
          <a:lstStyle>
            <a:lvl1pPr marL="0" indent="0">
              <a:buNone/>
              <a:defRPr sz="14600"/>
            </a:lvl1pPr>
            <a:lvl2pPr marL="2091827" indent="0">
              <a:buNone/>
              <a:defRPr sz="12800"/>
            </a:lvl2pPr>
            <a:lvl3pPr marL="4183654" indent="0">
              <a:buNone/>
              <a:defRPr sz="11000"/>
            </a:lvl3pPr>
            <a:lvl4pPr marL="6275481" indent="0">
              <a:buNone/>
              <a:defRPr sz="9200"/>
            </a:lvl4pPr>
            <a:lvl5pPr marL="8367309" indent="0">
              <a:buNone/>
              <a:defRPr sz="9200"/>
            </a:lvl5pPr>
            <a:lvl6pPr marL="10459136" indent="0">
              <a:buNone/>
              <a:defRPr sz="9200"/>
            </a:lvl6pPr>
            <a:lvl7pPr marL="12550963" indent="0">
              <a:buNone/>
              <a:defRPr sz="9200"/>
            </a:lvl7pPr>
            <a:lvl8pPr marL="14642790" indent="0">
              <a:buNone/>
              <a:defRPr sz="9200"/>
            </a:lvl8pPr>
            <a:lvl9pPr marL="16734617" indent="0">
              <a:buNone/>
              <a:defRPr sz="92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6997" y="33635318"/>
            <a:ext cx="18143220" cy="5043802"/>
          </a:xfrm>
        </p:spPr>
        <p:txBody>
          <a:bodyPr/>
          <a:lstStyle>
            <a:lvl1pPr marL="0" indent="0">
              <a:buNone/>
              <a:defRPr sz="6400"/>
            </a:lvl1pPr>
            <a:lvl2pPr marL="2091827" indent="0">
              <a:buNone/>
              <a:defRPr sz="5500"/>
            </a:lvl2pPr>
            <a:lvl3pPr marL="4183654" indent="0">
              <a:buNone/>
              <a:defRPr sz="4600"/>
            </a:lvl3pPr>
            <a:lvl4pPr marL="6275481" indent="0">
              <a:buNone/>
              <a:defRPr sz="4100"/>
            </a:lvl4pPr>
            <a:lvl5pPr marL="8367309" indent="0">
              <a:buNone/>
              <a:defRPr sz="4100"/>
            </a:lvl5pPr>
            <a:lvl6pPr marL="10459136" indent="0">
              <a:buNone/>
              <a:defRPr sz="4100"/>
            </a:lvl6pPr>
            <a:lvl7pPr marL="12550963" indent="0">
              <a:buNone/>
              <a:defRPr sz="4100"/>
            </a:lvl7pPr>
            <a:lvl8pPr marL="14642790" indent="0">
              <a:buNone/>
              <a:defRPr sz="4100"/>
            </a:lvl8pPr>
            <a:lvl9pPr marL="16734617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1935" y="1721065"/>
            <a:ext cx="27214830" cy="7162800"/>
          </a:xfrm>
          <a:prstGeom prst="rect">
            <a:avLst/>
          </a:prstGeom>
        </p:spPr>
        <p:txBody>
          <a:bodyPr vert="horz" lIns="418365" tIns="209183" rIns="418365" bIns="20918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935" y="10027923"/>
            <a:ext cx="27214830" cy="28362701"/>
          </a:xfrm>
          <a:prstGeom prst="rect">
            <a:avLst/>
          </a:prstGeom>
        </p:spPr>
        <p:txBody>
          <a:bodyPr vert="horz" lIns="418365" tIns="209183" rIns="418365" bIns="20918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1935" y="39833130"/>
            <a:ext cx="7055697" cy="2288117"/>
          </a:xfrm>
          <a:prstGeom prst="rect">
            <a:avLst/>
          </a:prstGeom>
        </p:spPr>
        <p:txBody>
          <a:bodyPr vert="horz" lIns="418365" tIns="209183" rIns="418365" bIns="209183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31556" y="39833130"/>
            <a:ext cx="9575588" cy="2288117"/>
          </a:xfrm>
          <a:prstGeom prst="rect">
            <a:avLst/>
          </a:prstGeom>
        </p:spPr>
        <p:txBody>
          <a:bodyPr vert="horz" lIns="418365" tIns="209183" rIns="418365" bIns="209183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71068" y="39833130"/>
            <a:ext cx="7055697" cy="2288117"/>
          </a:xfrm>
          <a:prstGeom prst="rect">
            <a:avLst/>
          </a:prstGeom>
        </p:spPr>
        <p:txBody>
          <a:bodyPr vert="horz" lIns="418365" tIns="209183" rIns="418365" bIns="209183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83654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8870" indent="-1568870" algn="l" defTabSz="4183654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9219" indent="-1307392" algn="l" defTabSz="4183654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9568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21395" indent="-1045914" algn="l" defTabSz="4183654" rtl="0" eaLnBrk="1" latinLnBrk="0" hangingPunct="1">
        <a:spcBef>
          <a:spcPct val="20000"/>
        </a:spcBef>
        <a:buFont typeface="Arial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413222" indent="-1045914" algn="l" defTabSz="4183654" rtl="0" eaLnBrk="1" latinLnBrk="0" hangingPunct="1">
        <a:spcBef>
          <a:spcPct val="20000"/>
        </a:spcBef>
        <a:buFont typeface="Arial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505049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96877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88704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80531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91827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3654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75481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67309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59136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0963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42790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34617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jpeg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Relationship Id="rId4" Type="http://schemas.openxmlformats.org/officeDocument/2006/relationships/hyperlink" Target="https://github.com/ahmadassaf/opendata-checker" TargetMode="External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337971" y="5103674"/>
            <a:ext cx="1311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‡ </a:t>
            </a:r>
            <a:r>
              <a:rPr lang="en-US" sz="3600" dirty="0" smtClean="0"/>
              <a:t>SAP </a:t>
            </a:r>
            <a:r>
              <a:rPr lang="en-US" sz="3600" dirty="0"/>
              <a:t>Research, SAP Labs France SAS </a:t>
            </a:r>
          </a:p>
          <a:p>
            <a:pPr algn="ctr"/>
            <a:r>
              <a:rPr lang="en-US" sz="3600" dirty="0" err="1"/>
              <a:t>Mougins</a:t>
            </a:r>
            <a:r>
              <a:rPr lang="en-US" sz="3600" dirty="0"/>
              <a:t>, France </a:t>
            </a:r>
          </a:p>
          <a:p>
            <a:pPr algn="ctr"/>
            <a:r>
              <a:rPr lang="en-US" sz="3600" dirty="0" err="1"/>
              <a:t>a</a:t>
            </a:r>
            <a:r>
              <a:rPr lang="en-US" sz="3600" dirty="0" err="1" smtClean="0"/>
              <a:t>line.senart@sap.com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63" y="228600"/>
            <a:ext cx="5820216" cy="2584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750" y="185057"/>
            <a:ext cx="2323102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Roomba</a:t>
            </a:r>
            <a:endParaRPr lang="en-US" sz="6600" b="1" dirty="0" smtClean="0"/>
          </a:p>
          <a:p>
            <a:r>
              <a:rPr lang="en-US" sz="6600" dirty="0"/>
              <a:t>Automatic Validation, Correction and Generation of Dataset Metadata - Enhancing Dataset Search and Spam Detection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87829" y="7467600"/>
            <a:ext cx="2834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7556" y="3969603"/>
            <a:ext cx="27904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Ahmad </a:t>
            </a:r>
            <a:r>
              <a:rPr lang="en-US" sz="4800" dirty="0" err="1"/>
              <a:t>Assaf</a:t>
            </a:r>
            <a:r>
              <a:rPr lang="en-US" sz="3200" dirty="0"/>
              <a:t>†</a:t>
            </a:r>
            <a:r>
              <a:rPr lang="en-US" sz="4800" dirty="0"/>
              <a:t>, </a:t>
            </a:r>
            <a:r>
              <a:rPr lang="en-US" sz="4800" dirty="0" err="1" smtClean="0"/>
              <a:t>Raphaël</a:t>
            </a:r>
            <a:r>
              <a:rPr lang="en-US" sz="4800" dirty="0"/>
              <a:t> </a:t>
            </a:r>
            <a:r>
              <a:rPr lang="en-US" sz="4800" dirty="0" err="1" smtClean="0"/>
              <a:t>Troncy</a:t>
            </a:r>
            <a:r>
              <a:rPr lang="en-US" sz="3200" dirty="0"/>
              <a:t>†</a:t>
            </a:r>
            <a:r>
              <a:rPr lang="en-US" sz="4800" dirty="0" smtClean="0"/>
              <a:t> and </a:t>
            </a:r>
            <a:r>
              <a:rPr lang="fr-FR" sz="4800" dirty="0" smtClean="0"/>
              <a:t>Aline </a:t>
            </a:r>
            <a:r>
              <a:rPr lang="fr-FR" sz="4800" dirty="0" err="1" smtClean="0"/>
              <a:t>Senart</a:t>
            </a:r>
            <a:r>
              <a:rPr lang="en-US" sz="3200" dirty="0" smtClean="0"/>
              <a:t>‡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1022350" y="5047833"/>
            <a:ext cx="1311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†</a:t>
            </a:r>
            <a:r>
              <a:rPr lang="en-US" sz="3600" dirty="0" smtClean="0"/>
              <a:t>EURECOM </a:t>
            </a:r>
            <a:endParaRPr lang="en-US" sz="3600" dirty="0"/>
          </a:p>
          <a:p>
            <a:pPr algn="ctr"/>
            <a:r>
              <a:rPr lang="en-US" sz="3600" dirty="0"/>
              <a:t>Sophia </a:t>
            </a:r>
            <a:r>
              <a:rPr lang="en-US" sz="3600" dirty="0" err="1"/>
              <a:t>Antipolis</a:t>
            </a:r>
            <a:r>
              <a:rPr lang="en-US" sz="3600" dirty="0"/>
              <a:t>, France </a:t>
            </a:r>
          </a:p>
          <a:p>
            <a:pPr algn="ctr"/>
            <a:r>
              <a:rPr lang="en-US" sz="3600" dirty="0" err="1" smtClean="0"/>
              <a:t>firstName.lastName@eurecom.fr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4568" y="39060165"/>
            <a:ext cx="3538721" cy="353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050089" y="39678597"/>
            <a:ext cx="28576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NanumMyeongjo" charset="-127"/>
                <a:ea typeface="NanumMyeongjo" charset="-127"/>
                <a:cs typeface="NanumMyeongjo" charset="-127"/>
              </a:rPr>
              <a:t>All results are reproducible from our code base at </a:t>
            </a:r>
            <a:r>
              <a:rPr lang="en-US" sz="4000" b="1" dirty="0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https://github.com/</a:t>
            </a:r>
            <a:r>
              <a:rPr lang="en-US" sz="4000" b="1" dirty="0" err="1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ahmadassaf</a:t>
            </a:r>
            <a:r>
              <a:rPr lang="en-US" sz="4000" b="1" dirty="0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/</a:t>
            </a:r>
            <a:r>
              <a:rPr lang="en-US" sz="4000" b="1" dirty="0" err="1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opendata</a:t>
            </a:r>
            <a:r>
              <a:rPr lang="en-US" sz="4000" b="1" dirty="0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-checker</a:t>
            </a:r>
            <a:r>
              <a:rPr lang="en-US" sz="4000" b="1" dirty="0"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 </a:t>
            </a:r>
            <a:endParaRPr lang="en-US" sz="4000" b="1" dirty="0" smtClean="0">
              <a:latin typeface="NanumMyeongjo" charset="-127"/>
              <a:ea typeface="NanumMyeongjo" charset="-127"/>
              <a:cs typeface="NanumMyeongjo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1150" y="25527000"/>
            <a:ext cx="1847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42" y="7860098"/>
            <a:ext cx="5659187" cy="565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3550" y="7860098"/>
            <a:ext cx="89013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Data Portals</a:t>
            </a:r>
          </a:p>
          <a:p>
            <a:endParaRPr lang="en-US" sz="6000" dirty="0" smtClean="0">
              <a:solidFill>
                <a:srgbClr val="C00000"/>
              </a:solidFill>
            </a:endParaRPr>
          </a:p>
          <a:p>
            <a:r>
              <a:rPr lang="en-US" sz="4400" dirty="0" smtClean="0"/>
              <a:t>A </a:t>
            </a:r>
            <a:r>
              <a:rPr lang="en-US" sz="4400" dirty="0"/>
              <a:t>curated collection of metadata about </a:t>
            </a:r>
            <a:r>
              <a:rPr lang="en-US" sz="4400" dirty="0" smtClean="0"/>
              <a:t>datasets </a:t>
            </a:r>
            <a:r>
              <a:rPr lang="en-US" sz="4400" dirty="0" smtClean="0"/>
              <a:t>providing discovery </a:t>
            </a:r>
            <a:r>
              <a:rPr lang="en-US" sz="4400" dirty="0"/>
              <a:t>functionality to complement conventional browse-style catalogue interfaces 	</a:t>
            </a:r>
          </a:p>
          <a:p>
            <a:r>
              <a:rPr lang="en-US" sz="4400" dirty="0" smtClean="0"/>
              <a:t> </a:t>
            </a:r>
            <a:r>
              <a:rPr lang="en-US" sz="4400" dirty="0"/>
              <a:t>	</a:t>
            </a:r>
          </a:p>
        </p:txBody>
      </p:sp>
      <p:pic>
        <p:nvPicPr>
          <p:cNvPr id="8" name="Picture 7" descr="Screen Shot 2015-05-12 at 18.15.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89" y="2907784"/>
            <a:ext cx="3111500" cy="1930400"/>
          </a:xfrm>
          <a:prstGeom prst="rect">
            <a:avLst/>
          </a:prstGeom>
        </p:spPr>
      </p:pic>
      <p:pic>
        <p:nvPicPr>
          <p:cNvPr id="10" name="Picture 9" descr="Screen Shot 2015-05-12 at 18.24.0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629" y="13335000"/>
            <a:ext cx="6426200" cy="3886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6079" y="40829526"/>
            <a:ext cx="2260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anumMyeongjo" charset="-127"/>
                <a:ea typeface="NanumMyeongjo" charset="-127"/>
                <a:cs typeface="NanumMyeongjo" charset="-127"/>
              </a:rPr>
              <a:t>This research has been partially funded by the European Union's 7th Framework </a:t>
            </a:r>
            <a:r>
              <a:rPr lang="en-US" sz="4000" dirty="0" err="1">
                <a:latin typeface="NanumMyeongjo" charset="-127"/>
                <a:ea typeface="NanumMyeongjo" charset="-127"/>
                <a:cs typeface="NanumMyeongjo" charset="-127"/>
              </a:rPr>
              <a:t>Programme</a:t>
            </a:r>
            <a:r>
              <a:rPr lang="en-US" sz="4000" dirty="0">
                <a:latin typeface="NanumMyeongjo" charset="-127"/>
                <a:ea typeface="NanumMyeongjo" charset="-127"/>
                <a:cs typeface="NanumMyeongjo" charset="-127"/>
              </a:rPr>
              <a:t> via the project Apps4EU (GA No. 325090)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67442" y="38807502"/>
            <a:ext cx="2834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Screen Shot 2015-05-12 at 18.38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73" y="17979549"/>
            <a:ext cx="26094372" cy="11053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40223" y="11175152"/>
            <a:ext cx="3018849" cy="3018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76949" y="12625187"/>
            <a:ext cx="6194879" cy="1393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39474" y="10611149"/>
            <a:ext cx="3968602" cy="17048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85724" y="8089808"/>
            <a:ext cx="7042474" cy="157782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17786350" y="10058400"/>
            <a:ext cx="1135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7852237" y="14949237"/>
            <a:ext cx="1135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832350" y="29032620"/>
            <a:ext cx="6093279" cy="2707347"/>
            <a:chOff x="3358830" y="29032620"/>
            <a:chExt cx="7566799" cy="335014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06251" y="29032620"/>
              <a:ext cx="2665355" cy="266535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358830" y="31797988"/>
              <a:ext cx="7566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/>
                <a:t>General </a:t>
              </a:r>
              <a:r>
                <a:rPr lang="en-US" sz="3200" b="1" smtClean="0"/>
                <a:t>information</a:t>
              </a:r>
              <a:endParaRPr lang="en-US" sz="2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572877" y="29032622"/>
            <a:ext cx="6785060" cy="2844048"/>
            <a:chOff x="1332914" y="35405574"/>
            <a:chExt cx="7566799" cy="285880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10663" y="35405574"/>
              <a:ext cx="2213983" cy="214134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32914" y="37679608"/>
              <a:ext cx="7566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Ownership </a:t>
              </a:r>
              <a:r>
                <a:rPr lang="en-US" sz="3200" b="1" dirty="0" smtClean="0"/>
                <a:t>information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021257" y="29199168"/>
            <a:ext cx="6473077" cy="2677502"/>
            <a:chOff x="15412819" y="35292693"/>
            <a:chExt cx="7566799" cy="297935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31029" y="35292693"/>
              <a:ext cx="2290845" cy="229084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412819" y="37687274"/>
              <a:ext cx="7566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/>
                <a:t>Provenance </a:t>
              </a:r>
              <a:r>
                <a:rPr lang="en-US" sz="3200" b="1" smtClean="0"/>
                <a:t>information</a:t>
              </a:r>
              <a:endParaRPr lang="en-US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251781" y="29032620"/>
            <a:ext cx="6574018" cy="2765364"/>
            <a:chOff x="15714920" y="29669996"/>
            <a:chExt cx="7566799" cy="3108222"/>
          </a:xfrm>
        </p:grpSpPr>
        <p:sp>
          <p:nvSpPr>
            <p:cNvPr id="33" name="TextBox 32"/>
            <p:cNvSpPr txBox="1"/>
            <p:nvPr/>
          </p:nvSpPr>
          <p:spPr>
            <a:xfrm>
              <a:off x="15714920" y="32193443"/>
              <a:ext cx="7566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Access </a:t>
              </a:r>
              <a:r>
                <a:rPr lang="en-US" sz="3200" b="1" dirty="0" smtClean="0"/>
                <a:t>information</a:t>
              </a:r>
              <a:endParaRPr lang="en-US" sz="2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331123" y="29669996"/>
              <a:ext cx="2628260" cy="2628259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7794794" y="33820701"/>
            <a:ext cx="1335121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41%</a:t>
            </a:r>
            <a:r>
              <a:rPr lang="en-US" dirty="0" smtClean="0"/>
              <a:t> </a:t>
            </a:r>
            <a:r>
              <a:rPr lang="en-US" sz="5400" dirty="0" smtClean="0"/>
              <a:t>of the ownership information is missing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794794" y="35458185"/>
            <a:ext cx="1264468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64%</a:t>
            </a:r>
            <a:r>
              <a:rPr lang="en-US" dirty="0" smtClean="0"/>
              <a:t> </a:t>
            </a:r>
            <a:r>
              <a:rPr lang="en-US" sz="5400" dirty="0" smtClean="0"/>
              <a:t>of the resources metadata is missing </a:t>
            </a:r>
            <a:endParaRPr lang="en-US" sz="5400" dirty="0"/>
          </a:p>
        </p:txBody>
      </p:sp>
      <p:sp>
        <p:nvSpPr>
          <p:cNvPr id="40" name="TextBox 39"/>
          <p:cNvSpPr txBox="1"/>
          <p:nvPr/>
        </p:nvSpPr>
        <p:spPr>
          <a:xfrm>
            <a:off x="1790723" y="32598914"/>
            <a:ext cx="10268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Running Roomba on the LOD Cloud:</a:t>
            </a:r>
            <a:endParaRPr lang="en-US" sz="5400" dirty="0"/>
          </a:p>
        </p:txBody>
      </p:sp>
      <p:sp>
        <p:nvSpPr>
          <p:cNvPr id="41" name="TextBox 40"/>
          <p:cNvSpPr txBox="1"/>
          <p:nvPr/>
        </p:nvSpPr>
        <p:spPr>
          <a:xfrm>
            <a:off x="7878989" y="36987660"/>
            <a:ext cx="1617032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44% </a:t>
            </a:r>
            <a:r>
              <a:rPr lang="en-US" sz="5400" dirty="0" smtClean="0"/>
              <a:t>of the top metadata problems fixed automatically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78352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139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NanumMyeongjo</vt:lpstr>
      <vt:lpstr>Arial</vt:lpstr>
      <vt:lpstr>Office Theme</vt:lpstr>
      <vt:lpstr>PowerPoint Presentation</vt:lpstr>
    </vt:vector>
  </TitlesOfParts>
  <Company>SAP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ASSAF, Ahmad</dc:creator>
  <cp:lastModifiedBy>AHMAD ASSAF</cp:lastModifiedBy>
  <cp:revision>53</cp:revision>
  <dcterms:created xsi:type="dcterms:W3CDTF">2013-05-22T10:16:20Z</dcterms:created>
  <dcterms:modified xsi:type="dcterms:W3CDTF">2015-05-12T20:09:50Z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233920287</vt:i4>
  </property>
  <property fmtid="{D5CDD505-2E9C-101B-9397-08002B2CF9AE}" pid="3" name="_NewReviewCycle">
    <vt:lpwstr/>
  </property>
  <property fmtid="{D5CDD505-2E9C-101B-9397-08002B2CF9AE}" pid="4" name="_EmailSubject">
    <vt:lpwstr>ESWC14 Poster</vt:lpwstr>
  </property>
  <property fmtid="{D5CDD505-2E9C-101B-9397-08002B2CF9AE}" pid="5" name="_AuthorEmail">
    <vt:lpwstr>ahmad.assaf@sap.com</vt:lpwstr>
  </property>
  <property fmtid="{D5CDD505-2E9C-101B-9397-08002B2CF9AE}" pid="6" name="_AuthorEmailDisplayName">
    <vt:lpwstr>ASSAF, Ahmad</vt:lpwstr>
  </property>
  <property fmtid="{D5CDD505-2E9C-101B-9397-08002B2CF9AE}" pid="7" name="_PreviousAdHocReviewCycleID">
    <vt:i4>946000980</vt:i4>
  </property>
</Properties>
</file>